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11"/>
  </p:notesMasterIdLst>
  <p:sldIdLst>
    <p:sldId id="259" r:id="rId2"/>
    <p:sldId id="257" r:id="rId3"/>
    <p:sldId id="261" r:id="rId4"/>
    <p:sldId id="263" r:id="rId5"/>
    <p:sldId id="260" r:id="rId6"/>
    <p:sldId id="262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BD40"/>
    <a:srgbClr val="4E8CE4"/>
    <a:srgbClr val="18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6"/>
    <p:restoredTop sz="96013"/>
  </p:normalViewPr>
  <p:slideViewPr>
    <p:cSldViewPr snapToGrid="0" snapToObjects="1">
      <p:cViewPr varScale="1">
        <p:scale>
          <a:sx n="206" d="100"/>
          <a:sy n="206" d="100"/>
        </p:scale>
        <p:origin x="1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3993C-F3BD-2D48-9B04-32650DDA4049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5D950-60F3-1641-BD8E-66E54A70DD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55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5D950-60F3-1641-BD8E-66E54A70DD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57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B35A3F-D024-6843-86B5-9382213CC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9"/>
          <a:stretch/>
        </p:blipFill>
        <p:spPr>
          <a:xfrm>
            <a:off x="310993" y="209195"/>
            <a:ext cx="1147379" cy="440371"/>
          </a:xfrm>
          <a:prstGeom prst="rect">
            <a:avLst/>
          </a:prstGeom>
        </p:spPr>
      </p:pic>
      <p:cxnSp>
        <p:nvCxnSpPr>
          <p:cNvPr id="10" name="Rak 10">
            <a:extLst>
              <a:ext uri="{FF2B5EF4-FFF2-40B4-BE49-F238E27FC236}">
                <a16:creationId xmlns:a16="http://schemas.microsoft.com/office/drawing/2014/main" id="{6DC177F5-104E-2E4D-8FE2-CB02F0D9D6F1}"/>
              </a:ext>
            </a:extLst>
          </p:cNvPr>
          <p:cNvCxnSpPr>
            <a:cxnSpLocks/>
          </p:cNvCxnSpPr>
          <p:nvPr userDrawn="1"/>
        </p:nvCxnSpPr>
        <p:spPr>
          <a:xfrm>
            <a:off x="310993" y="661364"/>
            <a:ext cx="7627265" cy="0"/>
          </a:xfrm>
          <a:prstGeom prst="line">
            <a:avLst/>
          </a:prstGeom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objekt 11" descr="SciLifeLab_logotyp_green.png">
            <a:extLst>
              <a:ext uri="{FF2B5EF4-FFF2-40B4-BE49-F238E27FC236}">
                <a16:creationId xmlns:a16="http://schemas.microsoft.com/office/drawing/2014/main" id="{B9D6F393-53E0-6C45-AD7B-63F3E2EE32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92786" y="244881"/>
            <a:ext cx="1799214" cy="581421"/>
          </a:xfrm>
          <a:prstGeom prst="rect">
            <a:avLst/>
          </a:prstGeom>
        </p:spPr>
      </p:pic>
      <p:cxnSp>
        <p:nvCxnSpPr>
          <p:cNvPr id="11" name="Rak 10">
            <a:extLst>
              <a:ext uri="{FF2B5EF4-FFF2-40B4-BE49-F238E27FC236}">
                <a16:creationId xmlns:a16="http://schemas.microsoft.com/office/drawing/2014/main" id="{4A9E78DC-F0E1-344C-9595-2B4B511F178F}"/>
              </a:ext>
            </a:extLst>
          </p:cNvPr>
          <p:cNvCxnSpPr>
            <a:cxnSpLocks/>
          </p:cNvCxnSpPr>
          <p:nvPr userDrawn="1"/>
        </p:nvCxnSpPr>
        <p:spPr>
          <a:xfrm>
            <a:off x="8026491" y="661462"/>
            <a:ext cx="862977" cy="0"/>
          </a:xfrm>
          <a:prstGeom prst="line">
            <a:avLst/>
          </a:prstGeom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869DD8-9676-D54D-B6EB-FB7F32F081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782" y="4000804"/>
            <a:ext cx="7920037" cy="5268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5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presenter name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F4D0C8FF-9023-C64E-A4C5-4EA72BFCB4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4251" y="4538608"/>
            <a:ext cx="7920037" cy="41130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presenter e-mail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EEDC0F9-1D64-2140-AB44-FF53A2882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250" y="2031812"/>
            <a:ext cx="7920037" cy="195719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text 2"/>
          <p:cNvSpPr>
            <a:spLocks noGrp="1"/>
          </p:cNvSpPr>
          <p:nvPr>
            <p:ph idx="1" hasCustomPrompt="1"/>
          </p:nvPr>
        </p:nvSpPr>
        <p:spPr>
          <a:xfrm>
            <a:off x="334919" y="1074065"/>
            <a:ext cx="8474161" cy="4989836"/>
          </a:xfrm>
          <a:prstGeom prst="rect">
            <a:avLst/>
          </a:prstGeom>
        </p:spPr>
        <p:txBody>
          <a:bodyPr vert="horz" lIns="90000" tIns="0" rIns="0" bIns="0" rtlCol="0">
            <a:normAutofit/>
          </a:bodyPr>
          <a:lstStyle>
            <a:lvl1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742950" indent="-28575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buClr>
                <a:schemeClr val="bg1">
                  <a:lumMod val="75000"/>
                </a:schemeClr>
              </a:buCl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the text</a:t>
            </a:r>
          </a:p>
          <a:p>
            <a:pPr lvl="1"/>
            <a:r>
              <a:rPr lang="sv-SE" dirty="0" err="1"/>
              <a:t>Level</a:t>
            </a:r>
            <a:r>
              <a:rPr lang="sv-SE" dirty="0"/>
              <a:t> 2</a:t>
            </a:r>
          </a:p>
          <a:p>
            <a:pPr lvl="2"/>
            <a:r>
              <a:rPr lang="sv-SE" dirty="0" err="1"/>
              <a:t>Level</a:t>
            </a:r>
            <a:r>
              <a:rPr lang="sv-SE" dirty="0"/>
              <a:t> 3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34919" y="213085"/>
            <a:ext cx="8486273" cy="459019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l">
              <a:defRPr sz="25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pic>
        <p:nvPicPr>
          <p:cNvPr id="4" name="Bildobjekt 11" descr="SciLifeLab_logotyp_green.png">
            <a:extLst>
              <a:ext uri="{FF2B5EF4-FFF2-40B4-BE49-F238E27FC236}">
                <a16:creationId xmlns:a16="http://schemas.microsoft.com/office/drawing/2014/main" id="{79D2D19B-1C30-DD43-B976-DD9D8B021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11867" y="6397848"/>
            <a:ext cx="1069933" cy="345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0F7AE-A4F1-F14B-882C-5463730A2980}"/>
              </a:ext>
            </a:extLst>
          </p:cNvPr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" b="29743"/>
          <a:stretch/>
        </p:blipFill>
        <p:spPr>
          <a:xfrm>
            <a:off x="220618" y="6328966"/>
            <a:ext cx="904274" cy="345752"/>
          </a:xfrm>
          <a:prstGeom prst="rect">
            <a:avLst/>
          </a:prstGeom>
        </p:spPr>
      </p:pic>
      <p:cxnSp>
        <p:nvCxnSpPr>
          <p:cNvPr id="7" name="Rak 10">
            <a:extLst>
              <a:ext uri="{FF2B5EF4-FFF2-40B4-BE49-F238E27FC236}">
                <a16:creationId xmlns:a16="http://schemas.microsoft.com/office/drawing/2014/main" id="{77DC0BE6-3418-9148-BFC5-4A89B8260483}"/>
              </a:ext>
            </a:extLst>
          </p:cNvPr>
          <p:cNvCxnSpPr>
            <a:cxnSpLocks/>
          </p:cNvCxnSpPr>
          <p:nvPr userDrawn="1"/>
        </p:nvCxnSpPr>
        <p:spPr>
          <a:xfrm flipV="1">
            <a:off x="334919" y="662131"/>
            <a:ext cx="8474162" cy="794"/>
          </a:xfrm>
          <a:prstGeom prst="line">
            <a:avLst/>
          </a:prstGeom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53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7C77F-05B1-B74A-B304-CCF05DE0C4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782" y="5002758"/>
            <a:ext cx="7920037" cy="526841"/>
          </a:xfrm>
        </p:spPr>
        <p:txBody>
          <a:bodyPr/>
          <a:lstStyle/>
          <a:p>
            <a:r>
              <a:rPr lang="en-GB" dirty="0"/>
              <a:t>Erik Fasterius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137A04-060F-F44D-B206-04713F11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50" y="2878123"/>
            <a:ext cx="7920037" cy="1957193"/>
          </a:xfrm>
        </p:spPr>
        <p:txBody>
          <a:bodyPr/>
          <a:lstStyle/>
          <a:p>
            <a:r>
              <a:rPr lang="en-GB" dirty="0" err="1"/>
              <a:t>Datalabb</a:t>
            </a:r>
            <a:br>
              <a:rPr lang="en-GB" dirty="0"/>
            </a:br>
            <a:r>
              <a:rPr lang="en-GB" sz="2500" dirty="0"/>
              <a:t>11-11-2019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1E4E0-1A58-D349-8161-CF2B11C5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17" y="1431750"/>
            <a:ext cx="1429966" cy="14379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275E21-EFD3-204A-A858-2A92186D7F19}"/>
              </a:ext>
            </a:extLst>
          </p:cNvPr>
          <p:cNvGrpSpPr/>
          <p:nvPr/>
        </p:nvGrpSpPr>
        <p:grpSpPr>
          <a:xfrm>
            <a:off x="4022438" y="5560853"/>
            <a:ext cx="1099124" cy="348927"/>
            <a:chOff x="3173514" y="5104454"/>
            <a:chExt cx="1099124" cy="34892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9D2331E-21A7-384A-A98E-FBFD31B8C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73514" y="5104454"/>
              <a:ext cx="348927" cy="34892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00574F-523B-7343-8E65-3EC6AF89D4EE}"/>
                </a:ext>
              </a:extLst>
            </p:cNvPr>
            <p:cNvSpPr txBox="1"/>
            <p:nvPr/>
          </p:nvSpPr>
          <p:spPr>
            <a:xfrm>
              <a:off x="3493257" y="5140417"/>
              <a:ext cx="779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 err="1"/>
                <a:t>fasterius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833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52819-A50F-B247-AECD-538886EC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87BD40"/>
                </a:solidFill>
              </a:rPr>
              <a:t>Gymnasium</a:t>
            </a:r>
          </a:p>
          <a:p>
            <a:pPr lvl="1"/>
            <a:r>
              <a:rPr lang="en-GB" sz="2000" dirty="0" err="1"/>
              <a:t>Natur-genteknik</a:t>
            </a:r>
            <a:endParaRPr lang="en-GB" sz="2000" dirty="0"/>
          </a:p>
          <a:p>
            <a:endParaRPr lang="en-GB" dirty="0"/>
          </a:p>
          <a:p>
            <a:r>
              <a:rPr lang="en-GB" dirty="0" err="1">
                <a:solidFill>
                  <a:srgbClr val="87BD40"/>
                </a:solidFill>
              </a:rPr>
              <a:t>Universitet</a:t>
            </a:r>
            <a:endParaRPr lang="en-GB" dirty="0">
              <a:solidFill>
                <a:srgbClr val="87BD40"/>
              </a:solidFill>
            </a:endParaRPr>
          </a:p>
          <a:p>
            <a:pPr lvl="1"/>
            <a:r>
              <a:rPr lang="en-GB" sz="2000" dirty="0"/>
              <a:t>KTH </a:t>
            </a:r>
            <a:r>
              <a:rPr lang="en-GB" sz="2000" dirty="0" err="1"/>
              <a:t>Bioteknik</a:t>
            </a:r>
            <a:endParaRPr lang="en-GB" sz="2000" dirty="0"/>
          </a:p>
          <a:p>
            <a:endParaRPr lang="en-GB" dirty="0"/>
          </a:p>
          <a:p>
            <a:r>
              <a:rPr lang="en-GB" dirty="0" err="1">
                <a:solidFill>
                  <a:srgbClr val="87BD40"/>
                </a:solidFill>
              </a:rPr>
              <a:t>Doktorandstudier</a:t>
            </a:r>
            <a:endParaRPr lang="en-GB" dirty="0">
              <a:solidFill>
                <a:srgbClr val="87BD40"/>
              </a:solidFill>
            </a:endParaRPr>
          </a:p>
          <a:p>
            <a:pPr lvl="1"/>
            <a:r>
              <a:rPr lang="en-GB" sz="2000" dirty="0" err="1"/>
              <a:t>Bioinformatik</a:t>
            </a:r>
            <a:endParaRPr lang="en-GB" sz="2000" dirty="0"/>
          </a:p>
          <a:p>
            <a:endParaRPr lang="en-GB" dirty="0"/>
          </a:p>
          <a:p>
            <a:r>
              <a:rPr lang="en-GB" dirty="0" err="1">
                <a:solidFill>
                  <a:srgbClr val="87BD40"/>
                </a:solidFill>
              </a:rPr>
              <a:t>Saker</a:t>
            </a:r>
            <a:r>
              <a:rPr lang="en-GB" dirty="0">
                <a:solidFill>
                  <a:srgbClr val="87BD40"/>
                </a:solidFill>
              </a:rPr>
              <a:t> jag </a:t>
            </a:r>
            <a:r>
              <a:rPr lang="en-GB" dirty="0" err="1">
                <a:solidFill>
                  <a:srgbClr val="87BD40"/>
                </a:solidFill>
              </a:rPr>
              <a:t>avskydde</a:t>
            </a:r>
            <a:r>
              <a:rPr lang="en-GB" dirty="0">
                <a:solidFill>
                  <a:srgbClr val="87BD40"/>
                </a:solidFill>
              </a:rPr>
              <a:t> under </a:t>
            </a:r>
            <a:r>
              <a:rPr lang="en-GB" dirty="0" err="1">
                <a:solidFill>
                  <a:srgbClr val="87BD40"/>
                </a:solidFill>
              </a:rPr>
              <a:t>studietiden</a:t>
            </a:r>
            <a:endParaRPr lang="en-GB" dirty="0">
              <a:solidFill>
                <a:srgbClr val="87BD40"/>
              </a:solidFill>
            </a:endParaRPr>
          </a:p>
          <a:p>
            <a:pPr lvl="1"/>
            <a:r>
              <a:rPr lang="en-GB" sz="2000" dirty="0" err="1"/>
              <a:t>Statistik</a:t>
            </a:r>
            <a:endParaRPr lang="en-GB" sz="2000" dirty="0"/>
          </a:p>
          <a:p>
            <a:pPr lvl="1"/>
            <a:r>
              <a:rPr lang="en-GB" sz="2000" dirty="0" err="1"/>
              <a:t>Programmering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DB4AAF-FE7A-BD4B-8235-E1ED3399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Vem</a:t>
            </a:r>
            <a:r>
              <a:rPr lang="en-GB" dirty="0"/>
              <a:t> </a:t>
            </a:r>
            <a:r>
              <a:rPr lang="en-GB" dirty="0" err="1"/>
              <a:t>är</a:t>
            </a:r>
            <a:r>
              <a:rPr lang="en-GB" dirty="0"/>
              <a:t> jag?</a:t>
            </a:r>
          </a:p>
        </p:txBody>
      </p:sp>
    </p:spTree>
    <p:extLst>
      <p:ext uri="{BB962C8B-B14F-4D97-AF65-F5344CB8AC3E}">
        <p14:creationId xmlns:p14="http://schemas.microsoft.com/office/powerpoint/2010/main" val="80014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03425-DD65-074B-B9FB-5BB436E4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National Bioinformatics Infrastructure Sweden (NBIS)</a:t>
            </a:r>
          </a:p>
        </p:txBody>
      </p:sp>
      <p:pic>
        <p:nvPicPr>
          <p:cNvPr id="4" name="D25_3241.jpg" descr="D25_3241.jpg">
            <a:extLst>
              <a:ext uri="{FF2B5EF4-FFF2-40B4-BE49-F238E27FC236}">
                <a16:creationId xmlns:a16="http://schemas.microsoft.com/office/drawing/2014/main" id="{2D519530-0A96-9B4F-B33E-A34290BA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044"/>
          <a:stretch>
            <a:fillRect/>
          </a:stretch>
        </p:blipFill>
        <p:spPr>
          <a:xfrm>
            <a:off x="456123" y="1138134"/>
            <a:ext cx="8231754" cy="4756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2257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E61FE6-FCF1-9049-A097-D20B805D4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Biologins</a:t>
            </a:r>
            <a:r>
              <a:rPr lang="en-GB" dirty="0"/>
              <a:t> </a:t>
            </a:r>
            <a:r>
              <a:rPr lang="en-GB" dirty="0" err="1"/>
              <a:t>centrala</a:t>
            </a:r>
            <a:r>
              <a:rPr lang="en-GB" dirty="0"/>
              <a:t> dogma</a:t>
            </a:r>
          </a:p>
        </p:txBody>
      </p:sp>
      <p:pic>
        <p:nvPicPr>
          <p:cNvPr id="4" name="dna_central_dogma_yourgenome.png" descr="dna_central_dogma_yourgenome.png">
            <a:extLst>
              <a:ext uri="{FF2B5EF4-FFF2-40B4-BE49-F238E27FC236}">
                <a16:creationId xmlns:a16="http://schemas.microsoft.com/office/drawing/2014/main" id="{C575592B-4B5A-DB4D-BA69-3B1E9A2F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50"/>
          <a:stretch/>
        </p:blipFill>
        <p:spPr>
          <a:xfrm>
            <a:off x="2576961" y="1050336"/>
            <a:ext cx="3990077" cy="48740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089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C9FBA6-1228-3F40-BD95-363EE4D6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 </a:t>
            </a:r>
            <a:r>
              <a:rPr lang="en-GB" dirty="0" err="1"/>
              <a:t>mänskliga</a:t>
            </a:r>
            <a:r>
              <a:rPr lang="en-GB" dirty="0"/>
              <a:t> </a:t>
            </a:r>
            <a:r>
              <a:rPr lang="en-GB" dirty="0" err="1"/>
              <a:t>genomet</a:t>
            </a:r>
            <a:r>
              <a:rPr lang="en-GB" dirty="0"/>
              <a:t> </a:t>
            </a:r>
            <a:r>
              <a:rPr lang="en-GB" dirty="0" err="1"/>
              <a:t>sekvenserades</a:t>
            </a:r>
            <a:r>
              <a:rPr lang="en-GB" dirty="0"/>
              <a:t> 2003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25677-B4D3-ED4E-A4F3-1A47F64C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8" y="1040860"/>
            <a:ext cx="8481627" cy="4772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FCFCD0-E7A8-354B-8DFD-A58BE965698D}"/>
              </a:ext>
            </a:extLst>
          </p:cNvPr>
          <p:cNvSpPr txBox="1"/>
          <p:nvPr/>
        </p:nvSpPr>
        <p:spPr>
          <a:xfrm>
            <a:off x="3509850" y="6157145"/>
            <a:ext cx="2124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Men det tog 20 </a:t>
            </a:r>
            <a:r>
              <a:rPr lang="en-GB" sz="1200" dirty="0" err="1"/>
              <a:t>år</a:t>
            </a:r>
            <a:r>
              <a:rPr lang="en-GB" sz="1200" dirty="0"/>
              <a:t> </a:t>
            </a:r>
            <a:r>
              <a:rPr lang="en-GB" sz="1200" dirty="0" err="1"/>
              <a:t>totalt</a:t>
            </a:r>
            <a:r>
              <a:rPr lang="en-GB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008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07A53F-D427-394C-9E47-2C4D09CC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Cancer</a:t>
            </a:r>
          </a:p>
        </p:txBody>
      </p:sp>
      <p:pic>
        <p:nvPicPr>
          <p:cNvPr id="4" name="175089_web.jpg" descr="175089_web.jpg">
            <a:extLst>
              <a:ext uri="{FF2B5EF4-FFF2-40B4-BE49-F238E27FC236}">
                <a16:creationId xmlns:a16="http://schemas.microsoft.com/office/drawing/2014/main" id="{1102C17B-5FA5-A84A-892B-86161C24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18725" r="648" b="11010"/>
          <a:stretch/>
        </p:blipFill>
        <p:spPr>
          <a:xfrm>
            <a:off x="1610321" y="2314643"/>
            <a:ext cx="5923357" cy="3121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95F989-201B-5043-BE07-22F286BEE752}"/>
              </a:ext>
            </a:extLst>
          </p:cNvPr>
          <p:cNvSpPr txBox="1"/>
          <p:nvPr/>
        </p:nvSpPr>
        <p:spPr>
          <a:xfrm>
            <a:off x="1232814" y="123717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Förstå</a:t>
            </a:r>
            <a:r>
              <a:rPr lang="en-GB" dirty="0"/>
              <a:t> </a:t>
            </a:r>
            <a:r>
              <a:rPr lang="en-GB" dirty="0" err="1"/>
              <a:t>biologin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F00ED-A598-404F-B132-731B477088FF}"/>
              </a:ext>
            </a:extLst>
          </p:cNvPr>
          <p:cNvSpPr txBox="1"/>
          <p:nvPr/>
        </p:nvSpPr>
        <p:spPr>
          <a:xfrm>
            <a:off x="5493536" y="1237176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/>
              <a:t>Utveckla</a:t>
            </a:r>
            <a:r>
              <a:rPr lang="en-GB" dirty="0"/>
              <a:t> </a:t>
            </a:r>
            <a:r>
              <a:rPr lang="en-GB" dirty="0" err="1"/>
              <a:t>läkemedel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DE8B3D-DB7C-5142-B72D-B1F25B58751A}"/>
              </a:ext>
            </a:extLst>
          </p:cNvPr>
          <p:cNvCxnSpPr>
            <a:cxnSpLocks/>
          </p:cNvCxnSpPr>
          <p:nvPr/>
        </p:nvCxnSpPr>
        <p:spPr>
          <a:xfrm>
            <a:off x="3268494" y="1421842"/>
            <a:ext cx="200389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5709E-F6D3-3549-883D-31C735F3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Bioinformatik</a:t>
            </a:r>
            <a:r>
              <a:rPr lang="en-GB" dirty="0"/>
              <a:t> – </a:t>
            </a:r>
            <a:r>
              <a:rPr lang="en-GB" dirty="0" err="1"/>
              <a:t>att</a:t>
            </a:r>
            <a:r>
              <a:rPr lang="en-GB" dirty="0"/>
              <a:t> </a:t>
            </a:r>
            <a:r>
              <a:rPr lang="en-GB" dirty="0" err="1"/>
              <a:t>förstå</a:t>
            </a:r>
            <a:r>
              <a:rPr lang="en-GB" dirty="0"/>
              <a:t> </a:t>
            </a:r>
            <a:r>
              <a:rPr lang="en-GB" dirty="0" err="1"/>
              <a:t>komplexitet</a:t>
            </a:r>
            <a:endParaRPr lang="en-GB" dirty="0"/>
          </a:p>
        </p:txBody>
      </p:sp>
      <p:pic>
        <p:nvPicPr>
          <p:cNvPr id="4" name="f0597c79-1e04-4103-bf4d-931db32ab928_bioinformatics_6aab5957_490x330.png" descr="f0597c79-1e04-4103-bf4d-931db32ab928_bioinformatics_6aab5957_490x330.png">
            <a:extLst>
              <a:ext uri="{FF2B5EF4-FFF2-40B4-BE49-F238E27FC236}">
                <a16:creationId xmlns:a16="http://schemas.microsoft.com/office/drawing/2014/main" id="{9008A4B2-2749-DD4F-B4A0-8D6FF889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23" y="1391273"/>
            <a:ext cx="4682754" cy="3153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0B9919-23C4-E34F-A644-2F1F8ADBC676}"/>
              </a:ext>
            </a:extLst>
          </p:cNvPr>
          <p:cNvGrpSpPr/>
          <p:nvPr/>
        </p:nvGrpSpPr>
        <p:grpSpPr>
          <a:xfrm>
            <a:off x="2309417" y="5209450"/>
            <a:ext cx="4525166" cy="479140"/>
            <a:chOff x="455575" y="5289648"/>
            <a:chExt cx="4525166" cy="4791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341F27-8B98-7049-95A0-13DE2B7C7305}"/>
                </a:ext>
              </a:extLst>
            </p:cNvPr>
            <p:cNvSpPr txBox="1"/>
            <p:nvPr/>
          </p:nvSpPr>
          <p:spPr>
            <a:xfrm>
              <a:off x="455575" y="5340485"/>
              <a:ext cx="31550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 err="1"/>
                <a:t>En</a:t>
              </a:r>
              <a:r>
                <a:rPr lang="en-GB" sz="1600" dirty="0"/>
                <a:t> </a:t>
              </a:r>
              <a:r>
                <a:rPr lang="en-GB" sz="1600" dirty="0" err="1"/>
                <a:t>bioinformatikers</a:t>
              </a:r>
              <a:r>
                <a:rPr lang="en-GB" sz="1600" dirty="0"/>
                <a:t> </a:t>
              </a:r>
              <a:r>
                <a:rPr lang="en-GB" sz="1600" dirty="0" err="1"/>
                <a:t>bästa</a:t>
              </a:r>
              <a:r>
                <a:rPr lang="en-GB" sz="1600" dirty="0"/>
                <a:t> </a:t>
              </a:r>
              <a:r>
                <a:rPr lang="en-GB" sz="1600" dirty="0" err="1"/>
                <a:t>vän</a:t>
              </a:r>
              <a:r>
                <a:rPr lang="en-GB" sz="1600" dirty="0"/>
                <a:t>:</a:t>
              </a:r>
            </a:p>
          </p:txBody>
        </p:sp>
        <p:pic>
          <p:nvPicPr>
            <p:cNvPr id="2050" name="Picture 2" descr="Image result for google logo">
              <a:extLst>
                <a:ext uri="{FF2B5EF4-FFF2-40B4-BE49-F238E27FC236}">
                  <a16:creationId xmlns:a16="http://schemas.microsoft.com/office/drawing/2014/main" id="{A0DD67D2-0173-8846-A67E-EEE8C52ADA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31" b="23418"/>
            <a:stretch/>
          </p:blipFill>
          <p:spPr bwMode="auto">
            <a:xfrm>
              <a:off x="3573636" y="5289648"/>
              <a:ext cx="1407105" cy="47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776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777EC-9EBF-2D45-BB55-40B042F0B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 err="1"/>
              <a:t>Lektion</a:t>
            </a:r>
            <a:r>
              <a:rPr lang="en-GB" dirty="0"/>
              <a:t> 1</a:t>
            </a:r>
          </a:p>
          <a:p>
            <a:pPr lvl="1"/>
            <a:r>
              <a:rPr lang="en-GB" sz="2000" dirty="0" err="1"/>
              <a:t>Introduktion</a:t>
            </a:r>
            <a:r>
              <a:rPr lang="en-GB" sz="2000" dirty="0"/>
              <a:t> till </a:t>
            </a:r>
            <a:r>
              <a:rPr lang="en-GB" sz="2000" dirty="0" err="1"/>
              <a:t>bioinformatik</a:t>
            </a:r>
            <a:r>
              <a:rPr lang="en-GB" sz="2000" dirty="0"/>
              <a:t> </a:t>
            </a:r>
            <a:r>
              <a:rPr lang="en-GB" sz="2000" dirty="0" err="1"/>
              <a:t>och</a:t>
            </a:r>
            <a:r>
              <a:rPr lang="en-GB" sz="2000" dirty="0"/>
              <a:t> Python</a:t>
            </a:r>
          </a:p>
          <a:p>
            <a:pPr lvl="1"/>
            <a:endParaRPr lang="en-GB" sz="2000" dirty="0"/>
          </a:p>
          <a:p>
            <a:endParaRPr lang="en-GB" dirty="0"/>
          </a:p>
          <a:p>
            <a:r>
              <a:rPr lang="en-GB" dirty="0" err="1"/>
              <a:t>Lektion</a:t>
            </a:r>
            <a:r>
              <a:rPr lang="en-GB" dirty="0"/>
              <a:t> 2</a:t>
            </a:r>
          </a:p>
          <a:p>
            <a:pPr lvl="1"/>
            <a:r>
              <a:rPr lang="en-GB" sz="2000" dirty="0" err="1"/>
              <a:t>Introduktion</a:t>
            </a:r>
            <a:r>
              <a:rPr lang="en-GB" sz="2000" dirty="0"/>
              <a:t> till </a:t>
            </a:r>
            <a:r>
              <a:rPr lang="en-GB" sz="2000" dirty="0" err="1"/>
              <a:t>dataanalys</a:t>
            </a:r>
            <a:endParaRPr lang="en-GB" sz="2000" dirty="0"/>
          </a:p>
          <a:p>
            <a:pPr lvl="1"/>
            <a:endParaRPr lang="en-GB" sz="2000" dirty="0"/>
          </a:p>
          <a:p>
            <a:endParaRPr lang="en-GB" dirty="0"/>
          </a:p>
          <a:p>
            <a:r>
              <a:rPr lang="en-GB" dirty="0" err="1"/>
              <a:t>Lektion</a:t>
            </a:r>
            <a:r>
              <a:rPr lang="en-GB" dirty="0"/>
              <a:t> 3</a:t>
            </a:r>
          </a:p>
          <a:p>
            <a:pPr lvl="1"/>
            <a:r>
              <a:rPr lang="en-GB" sz="2000" dirty="0" err="1"/>
              <a:t>Introduktion</a:t>
            </a:r>
            <a:r>
              <a:rPr lang="en-GB" sz="2000" dirty="0"/>
              <a:t> till </a:t>
            </a:r>
            <a:r>
              <a:rPr lang="en-GB" sz="2000" dirty="0" err="1"/>
              <a:t>genomik</a:t>
            </a: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1185B-1B01-3C4B-BBD5-FF8C003B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Lektionsplan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87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3CAD33-DF6A-FB46-83C1-A709A36E4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Bilda</a:t>
            </a:r>
            <a:r>
              <a:rPr lang="en-GB" dirty="0"/>
              <a:t> </a:t>
            </a:r>
            <a:r>
              <a:rPr lang="en-GB" dirty="0" err="1"/>
              <a:t>grupper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dator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Internetuppkoppling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Ett</a:t>
            </a:r>
            <a:r>
              <a:rPr lang="en-GB" dirty="0"/>
              <a:t> Google-</a:t>
            </a:r>
            <a:r>
              <a:rPr lang="en-GB" dirty="0" err="1"/>
              <a:t>konto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Gå</a:t>
            </a:r>
            <a:r>
              <a:rPr lang="en-GB" dirty="0"/>
              <a:t> till </a:t>
            </a:r>
            <a:r>
              <a:rPr lang="en-GB" u="sng" dirty="0" err="1">
                <a:solidFill>
                  <a:srgbClr val="87BD40"/>
                </a:solidFill>
              </a:rPr>
              <a:t>researchschool.github.io</a:t>
            </a:r>
            <a:r>
              <a:rPr lang="en-GB" u="sng" dirty="0">
                <a:solidFill>
                  <a:srgbClr val="87BD40"/>
                </a:solidFill>
              </a:rPr>
              <a:t>/</a:t>
            </a:r>
            <a:r>
              <a:rPr lang="en-GB" u="sng" dirty="0" err="1">
                <a:solidFill>
                  <a:srgbClr val="87BD40"/>
                </a:solidFill>
              </a:rPr>
              <a:t>researchschool</a:t>
            </a:r>
            <a:br>
              <a:rPr lang="en-GB" dirty="0"/>
            </a:br>
            <a:r>
              <a:rPr lang="en-GB" dirty="0" err="1"/>
              <a:t>eller</a:t>
            </a:r>
            <a:r>
              <a:rPr lang="en-GB" dirty="0"/>
              <a:t> </a:t>
            </a:r>
            <a:r>
              <a:rPr lang="en-GB" u="sng" dirty="0" err="1">
                <a:solidFill>
                  <a:srgbClr val="87BD40"/>
                </a:solidFill>
              </a:rPr>
              <a:t>tiny.cc</a:t>
            </a:r>
            <a:r>
              <a:rPr lang="en-GB" u="sng" dirty="0">
                <a:solidFill>
                  <a:srgbClr val="87BD40"/>
                </a:solidFill>
              </a:rPr>
              <a:t>/</a:t>
            </a:r>
            <a:r>
              <a:rPr lang="en-GB" u="sng" dirty="0" err="1">
                <a:solidFill>
                  <a:srgbClr val="87BD40"/>
                </a:solidFill>
              </a:rPr>
              <a:t>researchschool</a:t>
            </a:r>
            <a:endParaRPr lang="en-GB" u="sng" dirty="0">
              <a:solidFill>
                <a:srgbClr val="87BD4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C0C8E-FDE5-804C-807F-DC8E9ACE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Vad</a:t>
            </a:r>
            <a:r>
              <a:rPr lang="en-GB" dirty="0"/>
              <a:t> </a:t>
            </a:r>
            <a:r>
              <a:rPr lang="en-GB" dirty="0" err="1"/>
              <a:t>behöver</a:t>
            </a:r>
            <a:r>
              <a:rPr lang="en-GB" dirty="0"/>
              <a:t> </a:t>
            </a:r>
            <a:r>
              <a:rPr lang="en-GB" dirty="0" err="1"/>
              <a:t>ni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96176398"/>
      </p:ext>
    </p:extLst>
  </p:cSld>
  <p:clrMapOvr>
    <a:masterClrMapping/>
  </p:clrMapOvr>
</p:sld>
</file>

<file path=ppt/theme/theme1.xml><?xml version="1.0" encoding="utf-8"?>
<a:theme xmlns:a="http://schemas.openxmlformats.org/drawingml/2006/main" name="NBIS template (EF)">
  <a:themeElements>
    <a:clrScheme name="SciLifeLab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98C000"/>
      </a:accent1>
      <a:accent2>
        <a:srgbClr val="009AC5"/>
      </a:accent2>
      <a:accent3>
        <a:srgbClr val="EE790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>
              <a:lumMod val="85000"/>
              <a:lumOff val="15000"/>
            </a:schemeClr>
          </a:solidFill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-nbis.pptx" id="{74550CC3-06EC-FF4F-8E45-AA3BD45889B6}" vid="{ABDF44CE-9792-3142-89BF-989F9F3EC8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NBIS template (EF)</Template>
  <TotalTime>71</TotalTime>
  <Words>107</Words>
  <Application>Microsoft Macintosh PowerPoint</Application>
  <PresentationFormat>On-screen Show (4:3)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NBIS template (EF)</vt:lpstr>
      <vt:lpstr>Datalabb 11-11-2019</vt:lpstr>
      <vt:lpstr>Vem är jag?</vt:lpstr>
      <vt:lpstr>National Bioinformatics Infrastructure Sweden (NBIS)</vt:lpstr>
      <vt:lpstr>Biologins centrala dogma</vt:lpstr>
      <vt:lpstr>Det mänskliga genomet sekvenserades 2003</vt:lpstr>
      <vt:lpstr>Cancer</vt:lpstr>
      <vt:lpstr>Bioinformatik – att förstå komplexitet</vt:lpstr>
      <vt:lpstr>Lektionsplan</vt:lpstr>
      <vt:lpstr>Vad behöver ni?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Lab 11-11-2019</dc:title>
  <dc:creator>Erik Fasterius</dc:creator>
  <cp:lastModifiedBy>Erik Fasterius</cp:lastModifiedBy>
  <cp:revision>7</cp:revision>
  <dcterms:created xsi:type="dcterms:W3CDTF">2019-11-11T09:48:15Z</dcterms:created>
  <dcterms:modified xsi:type="dcterms:W3CDTF">2019-11-11T10:59:43Z</dcterms:modified>
</cp:coreProperties>
</file>